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</p:sldIdLst>
  <p:sldSz cx="11522075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57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713" autoAdjust="0"/>
  </p:normalViewPr>
  <p:slideViewPr>
    <p:cSldViewPr>
      <p:cViewPr varScale="1">
        <p:scale>
          <a:sx n="85" d="100"/>
          <a:sy n="85" d="100"/>
        </p:scale>
        <p:origin x="1109" y="81"/>
      </p:cViewPr>
      <p:guideLst>
        <p:guide orient="horz" pos="2160"/>
        <p:guide pos="36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64158" y="2130429"/>
            <a:ext cx="9793765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28313" y="3886200"/>
            <a:ext cx="806545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576103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E455E9FA-08ED-476E-8FA8-D8B56EC95677}" type="datetimeFigureOut">
              <a:rPr lang="it-IT" smtClean="0"/>
              <a:pPr/>
              <a:t>01/03/2022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936710" y="6356354"/>
            <a:ext cx="3648658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257488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8D539116-0B74-4E56-9867-632164479F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576103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E455E9FA-08ED-476E-8FA8-D8B56EC95677}" type="datetimeFigureOut">
              <a:rPr lang="it-IT" smtClean="0"/>
              <a:pPr/>
              <a:t>01/03/2022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936710" y="6356354"/>
            <a:ext cx="3648658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257488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8D539116-0B74-4E56-9867-632164479F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81600" y="274642"/>
            <a:ext cx="2756497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12111" y="274642"/>
            <a:ext cx="8077455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576103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E455E9FA-08ED-476E-8FA8-D8B56EC95677}" type="datetimeFigureOut">
              <a:rPr lang="it-IT" smtClean="0"/>
              <a:pPr/>
              <a:t>01/03/2022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936710" y="6356354"/>
            <a:ext cx="3648658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257488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8D539116-0B74-4E56-9867-632164479F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6105" y="-99392"/>
            <a:ext cx="10369868" cy="562074"/>
          </a:xfrm>
        </p:spPr>
        <p:txBody>
          <a:bodyPr/>
          <a:lstStyle>
            <a:lvl1pPr>
              <a:defRPr lang="it-IT" smtClean="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936710" y="6356354"/>
            <a:ext cx="3648658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0164" y="4406904"/>
            <a:ext cx="979376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10164" y="2906713"/>
            <a:ext cx="979376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576103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E455E9FA-08ED-476E-8FA8-D8B56EC95677}" type="datetimeFigureOut">
              <a:rPr lang="it-IT" smtClean="0"/>
              <a:pPr/>
              <a:t>01/03/2022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936710" y="6356354"/>
            <a:ext cx="3648658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257488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8D539116-0B74-4E56-9867-632164479F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12110" y="1600204"/>
            <a:ext cx="54169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21121" y="1600204"/>
            <a:ext cx="54169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6103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E455E9FA-08ED-476E-8FA8-D8B56EC95677}" type="datetimeFigureOut">
              <a:rPr lang="it-IT" smtClean="0"/>
              <a:pPr/>
              <a:t>01/03/2022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936710" y="6356354"/>
            <a:ext cx="3648658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57488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8D539116-0B74-4E56-9867-632164479F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6105" y="274638"/>
            <a:ext cx="1036986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76105" y="1535113"/>
            <a:ext cx="50909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76105" y="2174875"/>
            <a:ext cx="50909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853055" y="1535113"/>
            <a:ext cx="5092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853055" y="2174875"/>
            <a:ext cx="5092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576103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E455E9FA-08ED-476E-8FA8-D8B56EC95677}" type="datetimeFigureOut">
              <a:rPr lang="it-IT" smtClean="0"/>
              <a:pPr/>
              <a:t>01/03/2022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936710" y="6356354"/>
            <a:ext cx="3648658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257488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8D539116-0B74-4E56-9867-632164479F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576103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E455E9FA-08ED-476E-8FA8-D8B56EC95677}" type="datetimeFigureOut">
              <a:rPr lang="it-IT" smtClean="0"/>
              <a:pPr/>
              <a:t>01/03/2022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936710" y="6356354"/>
            <a:ext cx="3648658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257488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8D539116-0B74-4E56-9867-632164479F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576103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E455E9FA-08ED-476E-8FA8-D8B56EC95677}" type="datetimeFigureOut">
              <a:rPr lang="it-IT" smtClean="0"/>
              <a:pPr/>
              <a:t>01/03/2022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936710" y="6356354"/>
            <a:ext cx="3648658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257488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8D539116-0B74-4E56-9867-632164479F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6105" y="273050"/>
            <a:ext cx="379068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04812" y="273054"/>
            <a:ext cx="644115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76105" y="1435103"/>
            <a:ext cx="379068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6103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E455E9FA-08ED-476E-8FA8-D8B56EC95677}" type="datetimeFigureOut">
              <a:rPr lang="it-IT" smtClean="0"/>
              <a:pPr/>
              <a:t>01/03/2022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936710" y="6356354"/>
            <a:ext cx="3648658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57488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8D539116-0B74-4E56-9867-632164479F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58408" y="4800600"/>
            <a:ext cx="691324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258408" y="612775"/>
            <a:ext cx="691324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258408" y="5367338"/>
            <a:ext cx="691324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6103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E455E9FA-08ED-476E-8FA8-D8B56EC95677}" type="datetimeFigureOut">
              <a:rPr lang="it-IT" smtClean="0"/>
              <a:pPr/>
              <a:t>01/03/2022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936710" y="6356354"/>
            <a:ext cx="3648658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57488" y="6356354"/>
            <a:ext cx="2688484" cy="365125"/>
          </a:xfrm>
          <a:prstGeom prst="rect">
            <a:avLst/>
          </a:prstGeom>
        </p:spPr>
        <p:txBody>
          <a:bodyPr/>
          <a:lstStyle/>
          <a:p>
            <a:fld id="{8D539116-0B74-4E56-9867-632164479F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equenza GMG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" y="10066"/>
            <a:ext cx="11522075" cy="6837868"/>
          </a:xfrm>
          <a:prstGeom prst="rect">
            <a:avLst/>
          </a:prstGeom>
        </p:spPr>
      </p:pic>
      <p:pic>
        <p:nvPicPr>
          <p:cNvPr id="7" name="Immagine 6" descr="griglia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7539" y="0"/>
            <a:ext cx="11426995" cy="6858000"/>
          </a:xfrm>
          <a:prstGeom prst="rect">
            <a:avLst/>
          </a:prstGeom>
        </p:spPr>
      </p:pic>
      <p:pic>
        <p:nvPicPr>
          <p:cNvPr id="8" name="Immagine 7" descr="cornice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164326" y="188640"/>
            <a:ext cx="11193422" cy="6552728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76105" y="188640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pic>
        <p:nvPicPr>
          <p:cNvPr id="10" name="Immagine 9" descr="logo madrid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411240" y="5517232"/>
            <a:ext cx="808252" cy="1124714"/>
          </a:xfrm>
          <a:prstGeom prst="rect">
            <a:avLst/>
          </a:prstGeom>
        </p:spPr>
      </p:pic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712832" y="2708920"/>
            <a:ext cx="7809244" cy="3417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bldLvl="2">
        <p:tmplLst>
          <p:tmpl lvl="1">
            <p:tnLst>
              <p:par>
                <p:cTn presetID="2" presetClass="entr" presetSubtype="3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3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3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3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defTabSz="914400" rtl="0" eaLnBrk="1" latinLnBrk="0" hangingPunct="1">
        <a:spcBef>
          <a:spcPct val="0"/>
        </a:spcBef>
        <a:buNone/>
        <a:defRPr sz="3600" b="1" kern="1200" cap="none" spc="0">
          <a:ln w="19050">
            <a:solidFill>
              <a:srgbClr val="002060"/>
            </a:solidFill>
            <a:prstDash val="solid"/>
          </a:ln>
          <a:solidFill>
            <a:schemeClr val="bg2">
              <a:tint val="85000"/>
              <a:satMod val="155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Magneto" pitchFamily="82" charset="0"/>
          <a:ea typeface="+mj-ea"/>
          <a:cs typeface="+mj-cs"/>
        </a:defRPr>
      </a:lvl1pPr>
    </p:titleStyle>
    <p:bodyStyle>
      <a:lvl1pPr marL="1588" indent="-1588" algn="l" defTabSz="914400" rtl="0" eaLnBrk="1" latinLnBrk="0" hangingPunct="1">
        <a:spcBef>
          <a:spcPct val="20000"/>
        </a:spcBef>
        <a:buFont typeface="Arial" pitchFamily="34" charset="0"/>
        <a:buNone/>
        <a:defRPr sz="3200" b="1" i="1" kern="1200" cap="none" spc="0">
          <a:ln w="28575">
            <a:solidFill>
              <a:srgbClr val="002060"/>
            </a:solidFill>
            <a:prstDash val="solid"/>
          </a:ln>
          <a:solidFill>
            <a:schemeClr val="bg2">
              <a:tint val="85000"/>
              <a:satMod val="155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Franklin Gothic Heavy" pitchFamily="34" charset="0"/>
          <a:ea typeface="+mn-ea"/>
          <a:cs typeface="+mn-cs"/>
        </a:defRPr>
      </a:lvl1pPr>
      <a:lvl2pPr marL="3175" indent="-3175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Cooper BlkIt BT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3.pn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 flipH="1">
            <a:off x="1" y="6731218"/>
            <a:ext cx="11522075" cy="147102"/>
          </a:xfrm>
          <a:prstGeom prst="rect">
            <a:avLst/>
          </a:prstGeom>
          <a:gradFill>
            <a:gsLst>
              <a:gs pos="22000">
                <a:srgbClr val="000082"/>
              </a:gs>
              <a:gs pos="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cc_ok.png"/>
          <p:cNvPicPr>
            <a:picLocks noChangeAspect="1"/>
          </p:cNvPicPr>
          <p:nvPr/>
        </p:nvPicPr>
        <p:blipFill>
          <a:blip r:embed="rId2" cstate="email">
            <a:lum bright="-10000" contrast="10000"/>
          </a:blip>
          <a:stretch>
            <a:fillRect/>
          </a:stretch>
        </p:blipFill>
        <p:spPr>
          <a:xfrm>
            <a:off x="9462216" y="260654"/>
            <a:ext cx="1602032" cy="1684017"/>
          </a:xfrm>
          <a:prstGeom prst="rect">
            <a:avLst/>
          </a:prstGeom>
        </p:spPr>
      </p:pic>
      <p:pic>
        <p:nvPicPr>
          <p:cNvPr id="13" name="Immagine 12" descr="sdb.t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1512" y="126782"/>
            <a:ext cx="1326837" cy="1710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1296541" y="3993506"/>
            <a:ext cx="91361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9000" b="1" i="1" spc="-1000" dirty="0">
                <a:ln w="57150" cmpd="sng">
                  <a:solidFill>
                    <a:srgbClr val="FFFFFF"/>
                  </a:solidFill>
                  <a:prstDash val="solid"/>
                </a:ln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108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dal 1984 al 2016</a:t>
            </a:r>
            <a:endParaRPr lang="it-IT" sz="9000" i="1" dirty="0">
              <a:ln w="57150" cmpd="sng">
                <a:solidFill>
                  <a:srgbClr val="FFFFFF"/>
                </a:solidFill>
                <a:prstDash val="solid"/>
              </a:ln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304653" y="1592849"/>
            <a:ext cx="561662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5000" b="1" i="1" spc="-1000" dirty="0">
                <a:ln w="57150" cmpd="sng">
                  <a:solidFill>
                    <a:srgbClr val="FFFFFF"/>
                  </a:solidFill>
                  <a:prstDash val="solid"/>
                </a:ln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108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GMG</a:t>
            </a:r>
            <a:endParaRPr lang="it-IT" sz="15000" i="1" dirty="0">
              <a:ln w="57150" cmpd="sng">
                <a:solidFill>
                  <a:srgbClr val="FFFFFF"/>
                </a:solidFill>
                <a:prstDash val="solid"/>
              </a:ln>
            </a:endParaRPr>
          </a:p>
        </p:txBody>
      </p:sp>
    </p:spTree>
  </p:cSld>
  <p:clrMapOvr>
    <a:masterClrMapping/>
  </p:clrMapOvr>
  <p:transition advClick="0" advTm="33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4638E-6 -2.79371E-6 L -0.76528 -0.325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" y="-1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grpId="4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8" presetClass="entr" presetSubtype="6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18" presetClass="entr" presetSubtype="6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8" presetID="63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3034E-6 2.96022E-6 L -0.08488 2.96022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0"/>
                            </p:stCondLst>
                            <p:childTnLst>
                              <p:par>
                                <p:cTn id="5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4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000"/>
                            </p:stCondLst>
                            <p:childTnLst>
                              <p:par>
                                <p:cTn id="58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62" presetID="18" presetClass="entr" presetSubtype="6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000"/>
                            </p:stCondLst>
                            <p:childTnLst>
                              <p:par>
                                <p:cTn id="66" presetID="18" presetClass="entr" presetSubtype="6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1000"/>
                            </p:stCondLst>
                            <p:childTnLst>
                              <p:par>
                                <p:cTn id="72" presetID="63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3034E-6 2.96022E-6 L -0.08488 2.96022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9" grpId="0"/>
      <p:bldP spid="9" grpId="1"/>
      <p:bldP spid="9" grpId="2"/>
      <p:bldP spid="9" grpId="3"/>
      <p:bldP spid="9" grpId="4"/>
      <p:bldP spid="9" grpId="5"/>
      <p:bldP spid="9" grpId="6"/>
      <p:bldP spid="11" grpId="0"/>
      <p:bldP spid="11" grpId="1"/>
      <p:bldP spid="11" grpId="2"/>
      <p:bldP spid="11" grpId="3"/>
      <p:bldP spid="11" grpId="4"/>
      <p:bldP spid="11" grpId="5"/>
      <p:bldP spid="11" grpId="6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1988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0" y="3429000"/>
            <a:ext cx="7160214" cy="2481140"/>
          </a:xfrm>
        </p:spPr>
        <p:txBody>
          <a:bodyPr>
            <a:normAutofit/>
          </a:bodyPr>
          <a:lstStyle/>
          <a:p>
            <a:r>
              <a:rPr lang="it-IT" sz="3200" b="1" i="1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</a:rPr>
              <a:t>Domenica delle Palme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«Fate quello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che egli vi dirà»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</a:t>
            </a:r>
            <a:r>
              <a:rPr lang="it-IT" sz="1800" dirty="0">
                <a:latin typeface="Cooper Md BT" pitchFamily="18" charset="0"/>
              </a:rPr>
              <a:t>(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2,5)</a:t>
            </a:r>
            <a:endParaRPr lang="it-IT" sz="1800" dirty="0">
              <a:solidFill>
                <a:schemeClr val="tx1"/>
              </a:solidFill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575849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Celebrazioni diocesane</a:t>
            </a:r>
            <a:endParaRPr kumimoji="0" lang="it-IT" sz="66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184905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27 Marzo</a:t>
            </a:r>
          </a:p>
        </p:txBody>
      </p:sp>
      <p:pic>
        <p:nvPicPr>
          <p:cNvPr id="7" name="Immagine 6" descr="GMG palma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849" y="620688"/>
            <a:ext cx="3456792" cy="2794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uiExpand="1"/>
      <p:bldP spid="6" grpId="0" uiExpan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1989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32640" y="3429000"/>
            <a:ext cx="7489434" cy="2481140"/>
          </a:xfrm>
        </p:spPr>
        <p:txBody>
          <a:bodyPr>
            <a:normAutofit/>
          </a:bodyPr>
          <a:lstStyle/>
          <a:p>
            <a:pPr lvl="1">
              <a:spcBef>
                <a:spcPts val="300"/>
              </a:spcBef>
            </a:pPr>
            <a:r>
              <a:rPr lang="it-IT" dirty="0"/>
              <a:t>«Io sono la via,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la verità e la vita»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</a:t>
            </a:r>
            <a:r>
              <a:rPr lang="it-IT" sz="1800" dirty="0">
                <a:latin typeface="Cooper Md BT" pitchFamily="18" charset="0"/>
              </a:rPr>
              <a:t>(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4,16)</a:t>
            </a:r>
            <a:endParaRPr lang="it-IT" sz="1400" dirty="0">
              <a:solidFill>
                <a:schemeClr val="tx1"/>
              </a:solidFill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Santiago </a:t>
            </a:r>
            <a:r>
              <a:rPr lang="it-IT" sz="32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de </a:t>
            </a:r>
            <a:r>
              <a:rPr lang="it-IT" sz="40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Compostela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20296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15-20 Agosto</a:t>
            </a:r>
          </a:p>
        </p:txBody>
      </p:sp>
      <p:pic>
        <p:nvPicPr>
          <p:cNvPr id="7" name="Immagine 6" descr="santia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8"/>
            <a:ext cx="4630033" cy="3456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1399" y="3200400"/>
            <a:ext cx="549067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31" y="260648"/>
            <a:ext cx="440923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1989</a:t>
            </a:r>
          </a:p>
        </p:txBody>
      </p:sp>
      <p:pic>
        <p:nvPicPr>
          <p:cNvPr id="8" name="Immagine 7" descr="santia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8855" y="764704"/>
            <a:ext cx="6255148" cy="4669630"/>
          </a:xfrm>
          <a:prstGeom prst="rect">
            <a:avLst/>
          </a:prstGeom>
        </p:spPr>
      </p:pic>
      <p:pic>
        <p:nvPicPr>
          <p:cNvPr id="12" name="Immagine 11" descr="corni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26" y="188640"/>
            <a:ext cx="11193422" cy="6552728"/>
          </a:xfrm>
          <a:prstGeom prst="rect">
            <a:avLst/>
          </a:prstGeom>
        </p:spPr>
      </p:pic>
      <p:sp>
        <p:nvSpPr>
          <p:cNvPr id="4" name="Segnaposto titolo 1"/>
          <p:cNvSpPr txBox="1">
            <a:spLocks/>
          </p:cNvSpPr>
          <p:nvPr/>
        </p:nvSpPr>
        <p:spPr>
          <a:xfrm>
            <a:off x="823271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Santiago</a:t>
            </a:r>
            <a:r>
              <a:rPr lang="it-IT" sz="60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 </a:t>
            </a:r>
            <a:r>
              <a:rPr lang="it-IT" sz="32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de </a:t>
            </a:r>
            <a:r>
              <a:rPr lang="it-IT" sz="40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Compostela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1990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32640" y="3429000"/>
            <a:ext cx="7489434" cy="2481140"/>
          </a:xfrm>
        </p:spPr>
        <p:txBody>
          <a:bodyPr>
            <a:normAutofit/>
          </a:bodyPr>
          <a:lstStyle/>
          <a:p>
            <a:r>
              <a:rPr lang="it-IT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Domenica delle Palme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«Io sono la vite,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voi i tralci» 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  (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15,5)</a:t>
            </a:r>
            <a:endParaRPr lang="it-IT" sz="14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Celebrazioni diocesane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6721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8 Aprile</a:t>
            </a:r>
          </a:p>
        </p:txBody>
      </p:sp>
      <p:pic>
        <p:nvPicPr>
          <p:cNvPr id="7" name="Immagine 6" descr="GMG palma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850" y="476672"/>
            <a:ext cx="4032924" cy="3259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1991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32640" y="3429000"/>
            <a:ext cx="7489434" cy="2481140"/>
          </a:xfrm>
        </p:spPr>
        <p:txBody>
          <a:bodyPr>
            <a:normAutofit/>
          </a:bodyPr>
          <a:lstStyle/>
          <a:p>
            <a:pPr lvl="1">
              <a:spcBef>
                <a:spcPts val="300"/>
              </a:spcBef>
            </a:pPr>
            <a:r>
              <a:rPr lang="it-IT" dirty="0"/>
              <a:t>«Avete ricevuto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uno spirito da figli»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</a:t>
            </a:r>
            <a:r>
              <a:rPr lang="it-IT" sz="1800" dirty="0">
                <a:latin typeface="Cooper Md BT" pitchFamily="18" charset="0"/>
              </a:rPr>
              <a:t>(</a:t>
            </a:r>
            <a:r>
              <a:rPr lang="it-IT" sz="1800" dirty="0" err="1">
                <a:latin typeface="Cooper Md BT" pitchFamily="18" charset="0"/>
              </a:rPr>
              <a:t>Rm</a:t>
            </a:r>
            <a:r>
              <a:rPr lang="it-IT" sz="1800" dirty="0">
                <a:latin typeface="Cooper Md BT" pitchFamily="18" charset="0"/>
              </a:rPr>
              <a:t> 8,15)</a:t>
            </a:r>
            <a:endParaRPr lang="it-IT" sz="1400" dirty="0">
              <a:solidFill>
                <a:schemeClr val="tx1"/>
              </a:solidFill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 err="1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Czestochowa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20296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10-15 Agosto</a:t>
            </a:r>
          </a:p>
        </p:txBody>
      </p:sp>
      <p:pic>
        <p:nvPicPr>
          <p:cNvPr id="8" name="Immagine 7" descr="cestokow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240" y="404664"/>
            <a:ext cx="4339857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1037" y="3318701"/>
            <a:ext cx="5529151" cy="335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31" y="1824796"/>
            <a:ext cx="5034727" cy="304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titolo 1"/>
          <p:cNvSpPr txBox="1">
            <a:spLocks/>
          </p:cNvSpPr>
          <p:nvPr/>
        </p:nvSpPr>
        <p:spPr>
          <a:xfrm>
            <a:off x="823271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 err="1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Czestochowa</a:t>
            </a:r>
            <a:endParaRPr lang="it-IT" sz="54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1991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2126" y="0"/>
            <a:ext cx="3959950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cestokow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62682" y="1268760"/>
            <a:ext cx="5927611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1992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32640" y="3429000"/>
            <a:ext cx="7489434" cy="2481140"/>
          </a:xfrm>
        </p:spPr>
        <p:txBody>
          <a:bodyPr>
            <a:normAutofit/>
          </a:bodyPr>
          <a:lstStyle/>
          <a:p>
            <a:r>
              <a:rPr lang="it-IT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Domenica delle Palme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«Andate in tutto il mondo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e predicate il Vangelo»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 (Mc 16,15)</a:t>
            </a:r>
            <a:endParaRPr lang="it-IT" sz="11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Celebrazioni diocesane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6721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12 Aprile</a:t>
            </a:r>
          </a:p>
        </p:txBody>
      </p:sp>
      <p:pic>
        <p:nvPicPr>
          <p:cNvPr id="8" name="Immagine 7" descr="GMG palma9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544" y="476674"/>
            <a:ext cx="3786010" cy="3060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6" grpId="0" uiExpan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1993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32640" y="3429000"/>
            <a:ext cx="7489434" cy="2481140"/>
          </a:xfrm>
        </p:spPr>
        <p:txBody>
          <a:bodyPr>
            <a:normAutofit/>
          </a:bodyPr>
          <a:lstStyle/>
          <a:p>
            <a:pPr lvl="1">
              <a:spcBef>
                <a:spcPts val="300"/>
              </a:spcBef>
            </a:pPr>
            <a:r>
              <a:rPr lang="it-IT" dirty="0"/>
              <a:t>«Io sono venuto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perché abbiano la vita e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l’abbiano in abbondanza» 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  (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10,10)</a:t>
            </a:r>
            <a:endParaRPr lang="it-IT" sz="1100" dirty="0">
              <a:solidFill>
                <a:schemeClr val="tx1"/>
              </a:solidFill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Denver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20296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10-15 Agosto</a:t>
            </a:r>
          </a:p>
        </p:txBody>
      </p:sp>
      <p:pic>
        <p:nvPicPr>
          <p:cNvPr id="7" name="Immagine 6" descr="DENV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893" y="260648"/>
            <a:ext cx="4626549" cy="3480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31" y="260650"/>
            <a:ext cx="533463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5647" y="3429002"/>
            <a:ext cx="5396323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3447" y="1"/>
            <a:ext cx="4838628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Denver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pic>
        <p:nvPicPr>
          <p:cNvPr id="7" name="Immagine 6" descr="DENV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10418" y="332656"/>
            <a:ext cx="7656777" cy="576064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1993</a:t>
            </a:r>
          </a:p>
        </p:txBody>
      </p:sp>
      <p:pic>
        <p:nvPicPr>
          <p:cNvPr id="12" name="Immagine 11" descr="cornic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26" y="188640"/>
            <a:ext cx="11193422" cy="6552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1994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32640" y="3429000"/>
            <a:ext cx="7489434" cy="2481140"/>
          </a:xfrm>
        </p:spPr>
        <p:txBody>
          <a:bodyPr>
            <a:normAutofit/>
          </a:bodyPr>
          <a:lstStyle/>
          <a:p>
            <a:r>
              <a:rPr lang="it-IT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Domenica delle Palme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«Come il Padre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ha mandato me,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anch’io mando voi»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</a:t>
            </a:r>
            <a:r>
              <a:rPr lang="it-IT" sz="1800" dirty="0">
                <a:latin typeface="Cooper Md BT" pitchFamily="18" charset="0"/>
              </a:rPr>
              <a:t>(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20,21</a:t>
            </a:r>
            <a:endParaRPr lang="it-IT" sz="11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Celebrazioni diocesane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6721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27 Marzo</a:t>
            </a:r>
          </a:p>
        </p:txBody>
      </p:sp>
      <p:pic>
        <p:nvPicPr>
          <p:cNvPr id="7" name="Immagine 6" descr="GMG palma9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545" y="476672"/>
            <a:ext cx="3563350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6" grpId="0" uiExpan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1984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12832" y="3789040"/>
            <a:ext cx="7809244" cy="2337124"/>
          </a:xfrm>
        </p:spPr>
        <p:txBody>
          <a:bodyPr>
            <a:normAutofit/>
          </a:bodyPr>
          <a:lstStyle/>
          <a:p>
            <a:r>
              <a:rPr lang="it-IT" sz="3200" b="1" i="1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</a:rPr>
              <a:t>Domenica delle Palme: </a:t>
            </a:r>
          </a:p>
          <a:p>
            <a:pPr lvl="1"/>
            <a:r>
              <a:rPr lang="it-IT" dirty="0">
                <a:solidFill>
                  <a:schemeClr val="tx1"/>
                </a:solidFill>
              </a:rPr>
              <a:t>Incontro internazionale di giovani </a:t>
            </a:r>
          </a:p>
          <a:p>
            <a:pPr lvl="1">
              <a:spcBef>
                <a:spcPts val="300"/>
              </a:spcBef>
            </a:pPr>
            <a:r>
              <a:rPr lang="it-IT" dirty="0">
                <a:solidFill>
                  <a:schemeClr val="tx1"/>
                </a:solidFill>
              </a:rPr>
              <a:t>in occasione </a:t>
            </a:r>
          </a:p>
          <a:p>
            <a:pPr marL="1587" lvl="1" indent="0">
              <a:spcBef>
                <a:spcPts val="300"/>
              </a:spcBef>
            </a:pPr>
            <a:r>
              <a:rPr lang="it-IT" dirty="0">
                <a:solidFill>
                  <a:schemeClr val="tx1"/>
                </a:solidFill>
              </a:rPr>
              <a:t>Anno Santo Giubilare della Redenzione.</a:t>
            </a: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575849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1" u="none" strike="noStrike" kern="1200" cap="none" spc="0" normalizeH="0" baseline="0" noProof="0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ranklin Gothic Heavy" pitchFamily="34" charset="0"/>
                <a:ea typeface="+mj-ea"/>
                <a:cs typeface="Leelawadee" pitchFamily="34" charset="-34"/>
              </a:rPr>
              <a:t>Roma</a:t>
            </a:r>
            <a:endParaRPr kumimoji="0" lang="it-IT" sz="70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746"/>
          <a:stretch>
            <a:fillRect/>
          </a:stretch>
        </p:blipFill>
        <p:spPr bwMode="auto">
          <a:xfrm>
            <a:off x="277700" y="620690"/>
            <a:ext cx="10946509" cy="307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28935" y="3717032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15 Aprile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1995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32640" y="3429000"/>
            <a:ext cx="7489434" cy="2481140"/>
          </a:xfrm>
        </p:spPr>
        <p:txBody>
          <a:bodyPr>
            <a:normAutofit/>
          </a:bodyPr>
          <a:lstStyle/>
          <a:p>
            <a:pPr lvl="1">
              <a:spcBef>
                <a:spcPts val="300"/>
              </a:spcBef>
            </a:pPr>
            <a:r>
              <a:rPr lang="it-IT" dirty="0"/>
              <a:t>«Come il Padre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ha mandato me,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anch’io mando voi»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</a:t>
            </a:r>
            <a:r>
              <a:rPr lang="it-IT" sz="1800" dirty="0">
                <a:latin typeface="Cooper Md BT" pitchFamily="18" charset="0"/>
              </a:rPr>
              <a:t>(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20,21)</a:t>
            </a:r>
            <a:endParaRPr lang="it-IT" sz="1100" dirty="0">
              <a:solidFill>
                <a:schemeClr val="tx1"/>
              </a:solidFill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Manila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20296" y="548680"/>
            <a:ext cx="181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10-15 Gennaio</a:t>
            </a:r>
          </a:p>
        </p:txBody>
      </p:sp>
      <p:pic>
        <p:nvPicPr>
          <p:cNvPr id="8" name="Immagine 7" descr="mani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32656"/>
            <a:ext cx="4138810" cy="3142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1995</a:t>
            </a: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Manila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31" y="260651"/>
            <a:ext cx="4609895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2464" y="3284984"/>
            <a:ext cx="421484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manil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8113" y="332656"/>
            <a:ext cx="7824362" cy="5940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1996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0" y="3068960"/>
            <a:ext cx="7160215" cy="2481140"/>
          </a:xfrm>
        </p:spPr>
        <p:txBody>
          <a:bodyPr>
            <a:normAutofit/>
          </a:bodyPr>
          <a:lstStyle/>
          <a:p>
            <a:r>
              <a:rPr lang="it-IT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Domenica delle Palme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«Signore, da chi andremo?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Tu hai parole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di vita eterna»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</a:t>
            </a:r>
            <a:r>
              <a:rPr lang="it-IT" sz="1800" dirty="0">
                <a:latin typeface="Cooper Md BT" pitchFamily="18" charset="0"/>
              </a:rPr>
              <a:t>(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6, 68 )</a:t>
            </a:r>
            <a:endParaRPr lang="it-IT" sz="11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Celebrazioni diocesane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6721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31 Marzo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544" y="548680"/>
            <a:ext cx="3786010" cy="3060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6" grpId="0" uiExpan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1997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32640" y="3429000"/>
            <a:ext cx="7489434" cy="2481140"/>
          </a:xfrm>
        </p:spPr>
        <p:txBody>
          <a:bodyPr>
            <a:normAutofit/>
          </a:bodyPr>
          <a:lstStyle/>
          <a:p>
            <a:pPr lvl="1">
              <a:spcBef>
                <a:spcPts val="300"/>
              </a:spcBef>
            </a:pPr>
            <a:r>
              <a:rPr lang="it-IT" dirty="0"/>
              <a:t>«Maestro, dove abiti? 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Venite e vedrete»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 (cfr. 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1,38-39)</a:t>
            </a:r>
            <a:endParaRPr lang="it-IT" sz="1000" dirty="0">
              <a:solidFill>
                <a:schemeClr val="tx1"/>
              </a:solidFill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Parigi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20296" y="548680"/>
            <a:ext cx="181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19-24 Agosto</a:t>
            </a:r>
          </a:p>
        </p:txBody>
      </p:sp>
      <p:pic>
        <p:nvPicPr>
          <p:cNvPr id="8" name="Immagine 7" descr="mani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2277" y="332656"/>
            <a:ext cx="2494254" cy="3142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1997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646936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3261" y="0"/>
            <a:ext cx="312094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manil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3422" y="908721"/>
            <a:ext cx="4115229" cy="518475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2520" y="4293096"/>
            <a:ext cx="3875913" cy="225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Parigi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1998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/>
          </a:bodyPr>
          <a:lstStyle/>
          <a:p>
            <a:r>
              <a:rPr lang="it-IT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Domenica delle Palme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«Lo Spirito Santo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vi insegnerà ogni cosa»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 (cfr 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14, 26)</a:t>
            </a:r>
            <a:endParaRPr lang="it-IT" sz="10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Celebrazioni diocesane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6721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5 Aprile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153" y="404666"/>
            <a:ext cx="3118347" cy="2519761"/>
          </a:xfrm>
          <a:prstGeom prst="rect">
            <a:avLst/>
          </a:prstGeom>
        </p:spPr>
      </p:pic>
      <p:pic>
        <p:nvPicPr>
          <p:cNvPr id="7" name="Immagine 6" descr="spiritoSanto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930" y="2943956"/>
            <a:ext cx="2720885" cy="2429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1999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/>
          </a:bodyPr>
          <a:lstStyle/>
          <a:p>
            <a:r>
              <a:rPr lang="it-IT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Domenica delle Palme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«Il Padre vi ama» 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 (cfr 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16,27)</a:t>
            </a:r>
            <a:endParaRPr lang="it-IT" sz="8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Celebrazioni diocesane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6721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28 Marzo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5068" y="476672"/>
            <a:ext cx="2673418" cy="2160240"/>
          </a:xfrm>
          <a:prstGeom prst="rect">
            <a:avLst/>
          </a:prstGeom>
        </p:spPr>
      </p:pic>
      <p:pic>
        <p:nvPicPr>
          <p:cNvPr id="7" name="Immagine 6" descr="spiritoSanto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154" y="2708922"/>
            <a:ext cx="3379321" cy="2384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2000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/>
          </a:bodyPr>
          <a:lstStyle/>
          <a:p>
            <a:pPr lvl="1">
              <a:spcBef>
                <a:spcPts val="300"/>
              </a:spcBef>
            </a:pPr>
            <a:r>
              <a:rPr lang="it-IT" dirty="0"/>
              <a:t>«Il Verbo si fece carne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e venne ad abitare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in mezzo a noi» 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  (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1, 14)</a:t>
            </a:r>
            <a:endParaRPr lang="it-IT" sz="8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Roma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937992" y="548680"/>
            <a:ext cx="189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15-20  Agosto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153" y="404664"/>
            <a:ext cx="3281937" cy="2986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6631" y="260648"/>
            <a:ext cx="3292183" cy="427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204878" y="0"/>
            <a:ext cx="401758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309780" y="4293096"/>
            <a:ext cx="4261919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Roma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pic>
        <p:nvPicPr>
          <p:cNvPr id="8" name="Immagine 7" descr="manil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1158" y="548680"/>
            <a:ext cx="5679016" cy="5168524"/>
          </a:xfrm>
          <a:prstGeom prst="rect">
            <a:avLst/>
          </a:prstGeom>
        </p:spPr>
      </p:pic>
      <p:pic>
        <p:nvPicPr>
          <p:cNvPr id="10" name="Immagine 9" descr="cornic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26" y="188640"/>
            <a:ext cx="11193422" cy="6552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2001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 lnSpcReduction="10000"/>
          </a:bodyPr>
          <a:lstStyle/>
          <a:p>
            <a:r>
              <a:rPr lang="it-IT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Domenica delle Palme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«Se qualcuno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vuol venire dietro a me,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rinneghi se stesso,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prenda la sua croce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e mi segua» </a:t>
            </a:r>
            <a:r>
              <a:rPr lang="it-IT" sz="1800" dirty="0">
                <a:latin typeface="Cooper Md BT" pitchFamily="18" charset="0"/>
              </a:rPr>
              <a:t>(</a:t>
            </a:r>
            <a:r>
              <a:rPr lang="it-IT" sz="1800" dirty="0" err="1">
                <a:latin typeface="Cooper Md BT" pitchFamily="18" charset="0"/>
              </a:rPr>
              <a:t>Lc</a:t>
            </a:r>
            <a:r>
              <a:rPr lang="it-IT" sz="1800" dirty="0">
                <a:latin typeface="Cooper Md BT" pitchFamily="18" charset="0"/>
              </a:rPr>
              <a:t> 9, 23)</a:t>
            </a:r>
            <a:endParaRPr lang="it-IT" sz="10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Celebrazioni diocesane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6721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8 Aprile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153" y="404666"/>
            <a:ext cx="3118347" cy="2519761"/>
          </a:xfrm>
          <a:prstGeom prst="rect">
            <a:avLst/>
          </a:prstGeom>
        </p:spPr>
      </p:pic>
      <p:pic>
        <p:nvPicPr>
          <p:cNvPr id="7" name="Immagine 6" descr="spiritoSanto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5226" y="2943956"/>
            <a:ext cx="2546292" cy="2429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7250" y="404664"/>
            <a:ext cx="604127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1984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1239" y="2996952"/>
            <a:ext cx="3868316" cy="3129212"/>
          </a:xfrm>
        </p:spPr>
        <p:txBody>
          <a:bodyPr>
            <a:normAutofit/>
          </a:bodyPr>
          <a:lstStyle/>
          <a:p>
            <a:pPr algn="r"/>
            <a:r>
              <a:rPr lang="it-IT" sz="3200" b="1" i="1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</a:rPr>
              <a:t>Pasqua: </a:t>
            </a:r>
          </a:p>
          <a:p>
            <a:pPr lvl="1" algn="r"/>
            <a:r>
              <a:rPr lang="it-IT" dirty="0"/>
              <a:t>il Papa consegna </a:t>
            </a:r>
            <a:br>
              <a:rPr lang="it-IT" dirty="0"/>
            </a:br>
            <a:r>
              <a:rPr lang="it-IT" dirty="0"/>
              <a:t>ai giovani </a:t>
            </a:r>
          </a:p>
          <a:p>
            <a:pPr marL="0" lvl="1" algn="r">
              <a:spcBef>
                <a:spcPts val="0"/>
              </a:spcBef>
            </a:pPr>
            <a:r>
              <a:rPr lang="it-IT" dirty="0"/>
              <a:t>la croce </a:t>
            </a:r>
            <a:br>
              <a:rPr lang="it-IT" dirty="0"/>
            </a:br>
            <a:r>
              <a:rPr lang="it-IT" dirty="0"/>
              <a:t>delle future GMG. 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575849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1" u="none" strike="noStrike" kern="1200" cap="none" spc="0" normalizeH="0" baseline="0" noProof="0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ranklin Gothic Heavy" pitchFamily="34" charset="0"/>
                <a:ea typeface="+mj-ea"/>
                <a:cs typeface="Leelawadee" pitchFamily="34" charset="-34"/>
              </a:rPr>
              <a:t>Roma</a:t>
            </a:r>
            <a:endParaRPr kumimoji="0" lang="it-IT" sz="70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10260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21 Aprile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uiExpand="1" build="p" bldLvl="2"/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2002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/>
          </a:bodyPr>
          <a:lstStyle/>
          <a:p>
            <a:pPr lvl="1">
              <a:spcBef>
                <a:spcPts val="300"/>
              </a:spcBef>
            </a:pPr>
            <a:r>
              <a:rPr lang="it-IT" dirty="0"/>
              <a:t>«Voi siete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il sale della </a:t>
            </a:r>
            <a:r>
              <a:rPr lang="it-IT" dirty="0" err="1"/>
              <a:t>terra…</a:t>
            </a:r>
            <a:endParaRPr lang="it-IT" dirty="0"/>
          </a:p>
          <a:p>
            <a:pPr lvl="1">
              <a:spcBef>
                <a:spcPts val="300"/>
              </a:spcBef>
            </a:pPr>
            <a:r>
              <a:rPr lang="it-IT" dirty="0"/>
              <a:t>  Voi siete la luce del mondo»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 </a:t>
            </a:r>
            <a:r>
              <a:rPr lang="it-IT" sz="1800" dirty="0">
                <a:latin typeface="Cooper Md BT" pitchFamily="18" charset="0"/>
              </a:rPr>
              <a:t>(Mt 5, 13-14)</a:t>
            </a:r>
            <a:endParaRPr lang="it-IT" sz="8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Toronto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937992" y="548680"/>
            <a:ext cx="189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23-28  Luglio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5067" y="548680"/>
            <a:ext cx="2880660" cy="3247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toronto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331" y="3429000"/>
            <a:ext cx="2267765" cy="216024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0"/>
            <a:ext cx="2976368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631495" y="4439988"/>
            <a:ext cx="3639486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Toronto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pic>
        <p:nvPicPr>
          <p:cNvPr id="11" name="Immagine 10" descr="corni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26" y="188640"/>
            <a:ext cx="11193422" cy="6552728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624754" y="764704"/>
            <a:ext cx="489732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manil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56509" y="548680"/>
            <a:ext cx="4585142" cy="5168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2003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/>
          </a:bodyPr>
          <a:lstStyle/>
          <a:p>
            <a:r>
              <a:rPr lang="it-IT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Domenica delle Palme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«Ecco la tua madre!» 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(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19,27)</a:t>
            </a:r>
            <a:endParaRPr lang="it-IT" sz="8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Celebrazioni diocesane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6721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13 Aprile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153" y="404666"/>
            <a:ext cx="3118347" cy="2519761"/>
          </a:xfrm>
          <a:prstGeom prst="rect">
            <a:avLst/>
          </a:prstGeom>
        </p:spPr>
      </p:pic>
      <p:pic>
        <p:nvPicPr>
          <p:cNvPr id="7" name="Immagine 6" descr="spiritoSanto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546" y="3140970"/>
            <a:ext cx="3122582" cy="2248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2004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/>
          </a:bodyPr>
          <a:lstStyle/>
          <a:p>
            <a:r>
              <a:rPr lang="it-IT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Domenica delle Palme </a:t>
            </a:r>
            <a:r>
              <a:rPr lang="it-IT" dirty="0"/>
              <a:t>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«Vogliamo vedere Gesù»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 (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12,21)</a:t>
            </a:r>
            <a:endParaRPr lang="it-IT" sz="8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Celebrazioni diocesane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6721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4 Aprile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153" y="404666"/>
            <a:ext cx="3118347" cy="2519761"/>
          </a:xfrm>
          <a:prstGeom prst="rect">
            <a:avLst/>
          </a:prstGeom>
        </p:spPr>
      </p:pic>
      <p:pic>
        <p:nvPicPr>
          <p:cNvPr id="7" name="Immagine 6" descr="spiritoSanto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5226" y="3044715"/>
            <a:ext cx="2546292" cy="2227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2005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/>
          </a:bodyPr>
          <a:lstStyle/>
          <a:p>
            <a:pPr lvl="1">
              <a:spcBef>
                <a:spcPts val="300"/>
              </a:spcBef>
            </a:pPr>
            <a:r>
              <a:rPr lang="it-IT" dirty="0"/>
              <a:t>«Siamo venuti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per adorarlo» 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 (Mt 2,2)</a:t>
            </a:r>
            <a:endParaRPr lang="it-IT" sz="6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Colonia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937992" y="548680"/>
            <a:ext cx="189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16-21  Agosto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849" y="620688"/>
            <a:ext cx="3209878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3227" y="249923"/>
            <a:ext cx="4401572" cy="289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459957" y="3418944"/>
            <a:ext cx="2614837" cy="346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Colonia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pic>
        <p:nvPicPr>
          <p:cNvPr id="11" name="Immagine 10" descr="corni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26" y="188640"/>
            <a:ext cx="11193422" cy="6552728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151822" y="0"/>
            <a:ext cx="4370253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toronto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83" y="3662309"/>
            <a:ext cx="3127574" cy="1782917"/>
          </a:xfrm>
          <a:prstGeom prst="rect">
            <a:avLst/>
          </a:prstGeom>
        </p:spPr>
      </p:pic>
      <p:pic>
        <p:nvPicPr>
          <p:cNvPr id="8" name="Immagine 7" descr="manil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1159" y="620688"/>
            <a:ext cx="7736630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2006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/>
          </a:bodyPr>
          <a:lstStyle/>
          <a:p>
            <a:r>
              <a:rPr lang="it-IT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Domenica delle Palme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«Lampada per i miei passi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è la tua parola,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luce sul mio cammino»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</a:t>
            </a:r>
            <a:r>
              <a:rPr lang="it-IT" sz="1800" dirty="0">
                <a:latin typeface="Cooper Md BT" pitchFamily="18" charset="0"/>
              </a:rPr>
              <a:t>(</a:t>
            </a:r>
            <a:r>
              <a:rPr lang="it-IT" sz="1800" dirty="0" err="1">
                <a:latin typeface="Cooper Md BT" pitchFamily="18" charset="0"/>
              </a:rPr>
              <a:t>Sal</a:t>
            </a:r>
            <a:r>
              <a:rPr lang="it-IT" sz="1800" dirty="0">
                <a:latin typeface="Cooper Md BT" pitchFamily="18" charset="0"/>
              </a:rPr>
              <a:t> 118[119], 105)</a:t>
            </a:r>
            <a:endParaRPr lang="it-IT" sz="8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Celebrazioni diocesane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6721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9 Aprile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153" y="404666"/>
            <a:ext cx="3118347" cy="2519761"/>
          </a:xfrm>
          <a:prstGeom prst="rect">
            <a:avLst/>
          </a:prstGeom>
        </p:spPr>
      </p:pic>
      <p:pic>
        <p:nvPicPr>
          <p:cNvPr id="7" name="Immagine 6" descr="spiritoSanto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546" y="3566412"/>
            <a:ext cx="3122582" cy="1397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2007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/>
          </a:bodyPr>
          <a:lstStyle/>
          <a:p>
            <a:r>
              <a:rPr lang="it-IT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Domenica delle Palme </a:t>
            </a:r>
            <a:r>
              <a:rPr lang="it-IT" dirty="0"/>
              <a:t>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«Come io vi ho amato,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così amatevi anche voi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gli uni gli altri»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 (</a:t>
            </a:r>
            <a:r>
              <a:rPr lang="it-IT" sz="1800" dirty="0" err="1">
                <a:latin typeface="Cooper Md BT" pitchFamily="18" charset="0"/>
              </a:rPr>
              <a:t>Gv</a:t>
            </a:r>
            <a:r>
              <a:rPr lang="it-IT" sz="1800" dirty="0">
                <a:latin typeface="Cooper Md BT" pitchFamily="18" charset="0"/>
              </a:rPr>
              <a:t> 13, 34)</a:t>
            </a:r>
            <a:endParaRPr lang="it-IT" sz="6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Celebrazioni diocesane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6721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 Aprile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153" y="404666"/>
            <a:ext cx="3118347" cy="2519761"/>
          </a:xfrm>
          <a:prstGeom prst="rect">
            <a:avLst/>
          </a:prstGeom>
        </p:spPr>
      </p:pic>
      <p:pic>
        <p:nvPicPr>
          <p:cNvPr id="7" name="Immagine 6" descr="spiritoSanto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850" y="3212976"/>
            <a:ext cx="2970388" cy="2125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2008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/>
          </a:bodyPr>
          <a:lstStyle/>
          <a:p>
            <a:pPr lvl="1">
              <a:spcBef>
                <a:spcPts val="300"/>
              </a:spcBef>
            </a:pPr>
            <a:r>
              <a:rPr lang="it-IT" dirty="0"/>
              <a:t>«Avrete forza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dallo Spirito Santo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e mi sarete testimoni»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</a:t>
            </a:r>
            <a:r>
              <a:rPr lang="it-IT" sz="1800" dirty="0">
                <a:latin typeface="Cooper Md BT" pitchFamily="18" charset="0"/>
              </a:rPr>
              <a:t>(At 1, 8)</a:t>
            </a:r>
            <a:endParaRPr lang="it-IT" sz="6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Sidney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937992" y="548680"/>
            <a:ext cx="189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15-20 Agosto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4610030" cy="3142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2008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7287" y="269592"/>
            <a:ext cx="4401572" cy="225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242520" y="4801859"/>
            <a:ext cx="4014014" cy="184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Sidney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96257" y="272266"/>
            <a:ext cx="405186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manil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8800" y="548680"/>
            <a:ext cx="8555162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1985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12831" y="3573016"/>
            <a:ext cx="7809244" cy="2337124"/>
          </a:xfrm>
        </p:spPr>
        <p:txBody>
          <a:bodyPr>
            <a:normAutofit lnSpcReduction="10000"/>
          </a:bodyPr>
          <a:lstStyle/>
          <a:p>
            <a:r>
              <a:rPr lang="it-IT" sz="3200" b="1" i="1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</a:rPr>
              <a:t>Domenica delle Palme: </a:t>
            </a:r>
          </a:p>
          <a:p>
            <a:pPr lvl="1"/>
            <a:r>
              <a:rPr lang="it-IT" b="1" dirty="0">
                <a:ln w="19050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Incontro internazionale di giovani </a:t>
            </a:r>
            <a:br>
              <a:rPr lang="it-IT" b="1" dirty="0">
                <a:ln w="19050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b="1" dirty="0">
                <a:ln w="19050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 occasione dell’Anno internazionale della Gioventù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Il Papa scrive una Lettera Apostolica </a:t>
            </a:r>
            <a:br>
              <a:rPr lang="it-IT" dirty="0"/>
            </a:br>
            <a:r>
              <a:rPr lang="it-IT" dirty="0"/>
              <a:t>ai giovani del mondo</a:t>
            </a:r>
            <a:r>
              <a:rPr lang="it-IT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575849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1" u="none" strike="noStrike" kern="1200" cap="none" spc="0" normalizeH="0" baseline="0" noProof="0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ranklin Gothic Heavy" pitchFamily="34" charset="0"/>
                <a:ea typeface="+mj-ea"/>
                <a:cs typeface="Leelawadee" pitchFamily="34" charset="-34"/>
              </a:rPr>
              <a:t>primi passi</a:t>
            </a:r>
            <a:endParaRPr kumimoji="0" lang="it-IT" sz="66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184905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31 Marzo</a:t>
            </a:r>
          </a:p>
        </p:txBody>
      </p:sp>
      <p:pic>
        <p:nvPicPr>
          <p:cNvPr id="8" name="Immagine 7" descr="GMG palm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545" y="620689"/>
            <a:ext cx="3539097" cy="2859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uiExpand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2009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/>
          </a:bodyPr>
          <a:lstStyle/>
          <a:p>
            <a:r>
              <a:rPr lang="it-IT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Domenica delle Palme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«Abbiamo posto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la nostra speranza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nel Dio vivente»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 (1 </a:t>
            </a:r>
            <a:r>
              <a:rPr lang="it-IT" sz="1800" dirty="0" err="1">
                <a:latin typeface="Cooper Md BT" pitchFamily="18" charset="0"/>
              </a:rPr>
              <a:t>Tm</a:t>
            </a:r>
            <a:r>
              <a:rPr lang="it-IT" sz="1800" dirty="0">
                <a:latin typeface="Cooper Md BT" pitchFamily="18" charset="0"/>
              </a:rPr>
              <a:t> 4,10)</a:t>
            </a:r>
            <a:endParaRPr lang="it-IT" sz="6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Celebrazioni diocesane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6721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5 Aprile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153" y="404666"/>
            <a:ext cx="3118347" cy="2519761"/>
          </a:xfrm>
          <a:prstGeom prst="rect">
            <a:avLst/>
          </a:prstGeom>
        </p:spPr>
      </p:pic>
      <p:pic>
        <p:nvPicPr>
          <p:cNvPr id="7" name="Immagine 6" descr="spiritoSanto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154" y="1916832"/>
            <a:ext cx="2924252" cy="3818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2010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 lnSpcReduction="10000"/>
          </a:bodyPr>
          <a:lstStyle/>
          <a:p>
            <a:r>
              <a:rPr lang="it-IT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Domenica delle Palme </a:t>
            </a:r>
            <a:r>
              <a:rPr lang="it-IT" dirty="0"/>
              <a:t>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«Maestro buono,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che cosa devo fare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per avere in eredità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la vita eterna?»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 (Mc 10,17)</a:t>
            </a:r>
            <a:endParaRPr lang="it-IT" sz="4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Celebrazioni diocesane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67210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28  Marzo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153" y="404666"/>
            <a:ext cx="3118347" cy="2519761"/>
          </a:xfrm>
          <a:prstGeom prst="rect">
            <a:avLst/>
          </a:prstGeom>
        </p:spPr>
      </p:pic>
      <p:pic>
        <p:nvPicPr>
          <p:cNvPr id="7" name="Immagine 6" descr="spiritoSanto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5066" y="2420890"/>
            <a:ext cx="2716051" cy="3365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2011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1861" y="2924944"/>
            <a:ext cx="7160214" cy="2481140"/>
          </a:xfrm>
        </p:spPr>
        <p:txBody>
          <a:bodyPr>
            <a:normAutofit/>
          </a:bodyPr>
          <a:lstStyle/>
          <a:p>
            <a:pPr lvl="1">
              <a:spcBef>
                <a:spcPts val="300"/>
              </a:spcBef>
            </a:pPr>
            <a:r>
              <a:rPr lang="it-IT" dirty="0"/>
              <a:t>«Radicati e fondati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in Cristo,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  saldi nella fede»</a:t>
            </a:r>
          </a:p>
          <a:p>
            <a:pPr lvl="1">
              <a:spcBef>
                <a:spcPts val="300"/>
              </a:spcBef>
            </a:pPr>
            <a:r>
              <a:rPr lang="it-IT" sz="1800" dirty="0">
                <a:latin typeface="Cooper Md BT" pitchFamily="18" charset="0"/>
              </a:rPr>
              <a:t>  (cfr. Col 2,7)</a:t>
            </a:r>
            <a:endParaRPr lang="it-IT" sz="400" dirty="0"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Madrid</a:t>
            </a:r>
            <a:endParaRPr lang="it-IT" sz="6600" b="1" i="1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Heavy" pitchFamily="34" charset="0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937992" y="548680"/>
            <a:ext cx="189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18-21 Agosto</a:t>
            </a:r>
          </a:p>
        </p:txBody>
      </p:sp>
      <p:pic>
        <p:nvPicPr>
          <p:cNvPr id="8" name="Immagine 7" descr="GMG palma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154" y="404666"/>
            <a:ext cx="2880660" cy="4008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2011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548682"/>
            <a:ext cx="4608773" cy="311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0997" y="3484810"/>
            <a:ext cx="4691078" cy="31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Madrid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30175" y="548680"/>
            <a:ext cx="2571516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manil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9847" y="548680"/>
            <a:ext cx="4713068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2013</a:t>
            </a: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Rio de </a:t>
            </a:r>
            <a:r>
              <a:rPr lang="it-IT" sz="4800" b="1" i="1" dirty="0" err="1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cs typeface="Leelawadee" pitchFamily="34" charset="-34"/>
              </a:rPr>
              <a:t>Janero</a:t>
            </a:r>
            <a:endParaRPr kumimoji="0" lang="it-IT" sz="54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57332" y="692696"/>
            <a:ext cx="7592096" cy="531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6112" y="3573016"/>
            <a:ext cx="5125964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4" y="2276872"/>
            <a:ext cx="5125964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1985</a:t>
            </a:r>
          </a:p>
        </p:txBody>
      </p:sp>
      <p:pic>
        <p:nvPicPr>
          <p:cNvPr id="10" name="Immagine 9" descr="corni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26" y="188640"/>
            <a:ext cx="11193422" cy="6552728"/>
          </a:xfrm>
          <a:prstGeom prst="rect">
            <a:avLst/>
          </a:prstGeom>
        </p:spPr>
      </p:pic>
      <p:pic>
        <p:nvPicPr>
          <p:cNvPr id="8" name="Immagine 7" descr="GMG palm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5768" y="836712"/>
            <a:ext cx="6337453" cy="5120942"/>
          </a:xfrm>
          <a:prstGeom prst="rect">
            <a:avLst/>
          </a:prstGeom>
        </p:spPr>
      </p:pic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65304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1" u="none" strike="noStrike" kern="1200" cap="none" spc="0" normalizeH="0" baseline="0" noProof="0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ranklin Gothic Heavy" pitchFamily="34" charset="0"/>
                <a:ea typeface="+mj-ea"/>
                <a:cs typeface="Leelawadee" pitchFamily="34" charset="-34"/>
              </a:rPr>
              <a:t>Roma</a:t>
            </a:r>
            <a:endParaRPr kumimoji="0" lang="it-IT" sz="70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1985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32640" y="3429000"/>
            <a:ext cx="7489434" cy="2481140"/>
          </a:xfrm>
        </p:spPr>
        <p:txBody>
          <a:bodyPr>
            <a:normAutofit/>
          </a:bodyPr>
          <a:lstStyle/>
          <a:p>
            <a:r>
              <a:rPr lang="it-IT" sz="3200" b="1" i="1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</a:rPr>
              <a:t>Dicembre: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Il Papa annuncia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l’instaurazione della GMG</a:t>
            </a:r>
            <a:r>
              <a:rPr lang="it-IT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575849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1" u="none" strike="noStrike" kern="1200" cap="none" spc="0" normalizeH="0" baseline="0" noProof="0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ranklin Gothic Heavy" pitchFamily="34" charset="0"/>
                <a:ea typeface="+mj-ea"/>
                <a:cs typeface="Leelawadee" pitchFamily="34" charset="-34"/>
              </a:rPr>
              <a:t>nascita</a:t>
            </a:r>
            <a:endParaRPr kumimoji="0" lang="it-IT" sz="66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184905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20 Dicembre</a:t>
            </a:r>
          </a:p>
        </p:txBody>
      </p:sp>
      <p:pic>
        <p:nvPicPr>
          <p:cNvPr id="7" name="Immagine 6" descr="GMG palma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154" y="620688"/>
            <a:ext cx="3296099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uiExpand="1"/>
      <p:bldP spid="6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1986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32640" y="3429000"/>
            <a:ext cx="7489434" cy="2481140"/>
          </a:xfrm>
        </p:spPr>
        <p:txBody>
          <a:bodyPr>
            <a:normAutofit lnSpcReduction="10000"/>
          </a:bodyPr>
          <a:lstStyle/>
          <a:p>
            <a:r>
              <a:rPr lang="it-IT" sz="3200" b="1" i="1" dirty="0">
                <a:ln w="25400" cmpd="sng">
                  <a:solidFill>
                    <a:srgbClr val="05057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</a:rPr>
              <a:t>Domenica delle Palme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«Siate sempre pronti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a rispondere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a chiunque vi domandi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ragione della speranza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che è in voi» </a:t>
            </a:r>
            <a:r>
              <a:rPr lang="it-IT" sz="1800" dirty="0">
                <a:latin typeface="Cooper Md BT" pitchFamily="18" charset="0"/>
              </a:rPr>
              <a:t>(1 </a:t>
            </a:r>
            <a:r>
              <a:rPr lang="it-IT" sz="1800" dirty="0" err="1">
                <a:latin typeface="Cooper Md BT" pitchFamily="18" charset="0"/>
              </a:rPr>
              <a:t>Pt</a:t>
            </a:r>
            <a:r>
              <a:rPr lang="it-IT" sz="1800" dirty="0">
                <a:latin typeface="Cooper Md BT" pitchFamily="18" charset="0"/>
              </a:rPr>
              <a:t> 3,15)</a:t>
            </a:r>
            <a:endParaRPr lang="it-IT" sz="1800" dirty="0">
              <a:solidFill>
                <a:schemeClr val="tx1"/>
              </a:solidFill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575849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Celebrazioni diocesane</a:t>
            </a:r>
            <a:endParaRPr kumimoji="0" lang="it-IT" sz="66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184905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23 Marzo</a:t>
            </a:r>
          </a:p>
        </p:txBody>
      </p:sp>
      <p:pic>
        <p:nvPicPr>
          <p:cNvPr id="8" name="Immagine 7" descr="GMG palma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848" y="548680"/>
            <a:ext cx="3703706" cy="2993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uiExpand="1"/>
      <p:bldP spid="6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1987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32640" y="3429000"/>
            <a:ext cx="7489434" cy="2481140"/>
          </a:xfrm>
        </p:spPr>
        <p:txBody>
          <a:bodyPr>
            <a:normAutofit/>
          </a:bodyPr>
          <a:lstStyle/>
          <a:p>
            <a:pPr lvl="1">
              <a:spcBef>
                <a:spcPts val="300"/>
              </a:spcBef>
            </a:pPr>
            <a:r>
              <a:rPr lang="it-IT" dirty="0"/>
              <a:t>«Noi abbiamo riconosciuto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e creduto all’amore che Dio </a:t>
            </a:r>
          </a:p>
          <a:p>
            <a:pPr lvl="1">
              <a:spcBef>
                <a:spcPts val="300"/>
              </a:spcBef>
            </a:pPr>
            <a:r>
              <a:rPr lang="it-IT" dirty="0"/>
              <a:t>ha per </a:t>
            </a:r>
            <a:r>
              <a:rPr lang="it-IT" dirty="0" err="1"/>
              <a:t>noi…</a:t>
            </a:r>
            <a:r>
              <a:rPr lang="it-IT" dirty="0"/>
              <a:t>» </a:t>
            </a:r>
            <a:r>
              <a:rPr lang="it-IT" sz="1800" dirty="0">
                <a:latin typeface="Cooper Md BT" pitchFamily="18" charset="0"/>
              </a:rPr>
              <a:t>(1Gv 4,16)</a:t>
            </a:r>
            <a:endParaRPr lang="it-IT" sz="1800" dirty="0">
              <a:solidFill>
                <a:schemeClr val="tx1"/>
              </a:solidFill>
              <a:latin typeface="Cooper Md BT" pitchFamily="18" charset="0"/>
            </a:endParaRP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740967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Buenos Aires</a:t>
            </a:r>
            <a:endParaRPr kumimoji="0" lang="it-IT" sz="66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20296" y="548680"/>
            <a:ext cx="164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5057D"/>
                </a:solidFill>
              </a:rPr>
              <a:t>11-12 Aprile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153" y="620688"/>
            <a:ext cx="3179004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675" y="58614"/>
            <a:ext cx="10369868" cy="562074"/>
          </a:xfrm>
        </p:spPr>
        <p:txBody>
          <a:bodyPr/>
          <a:lstStyle/>
          <a:p>
            <a:r>
              <a:rPr lang="it-IT" dirty="0">
                <a:ln w="28575">
                  <a:solidFill>
                    <a:srgbClr val="05057D"/>
                  </a:solidFill>
                  <a:prstDash val="solid"/>
                </a:ln>
              </a:rPr>
              <a:t>1987</a:t>
            </a:r>
          </a:p>
        </p:txBody>
      </p:sp>
      <p:sp>
        <p:nvSpPr>
          <p:cNvPr id="4" name="Segnaposto titolo 1"/>
          <p:cNvSpPr txBox="1">
            <a:spLocks/>
          </p:cNvSpPr>
          <p:nvPr/>
        </p:nvSpPr>
        <p:spPr>
          <a:xfrm>
            <a:off x="823271" y="6120191"/>
            <a:ext cx="103698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it-IT" sz="4800" b="1" i="1" dirty="0">
                <a:ln w="28575">
                  <a:solidFill>
                    <a:srgbClr val="05057D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Heavy" pitchFamily="34" charset="0"/>
                <a:ea typeface="+mj-ea"/>
                <a:cs typeface="Leelawadee" pitchFamily="34" charset="-34"/>
              </a:rPr>
              <a:t>Buenos Aires</a:t>
            </a:r>
            <a:endParaRPr kumimoji="0" lang="it-IT" sz="6600" b="1" i="1" u="none" strike="noStrike" kern="1200" cap="none" spc="0" normalizeH="0" baseline="0" noProof="0" dirty="0">
              <a:ln w="28575">
                <a:solidFill>
                  <a:srgbClr val="05057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+mj-ea"/>
              <a:cs typeface="Leelawadee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30"/>
            <a:ext cx="3790491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2395" y="3573016"/>
            <a:ext cx="4189681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21118" y="1556792"/>
            <a:ext cx="427983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 descr="corni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26" y="188640"/>
            <a:ext cx="11193422" cy="6552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778</Words>
  <Application>Microsoft Office PowerPoint</Application>
  <PresentationFormat>Personalizzato</PresentationFormat>
  <Paragraphs>238</Paragraphs>
  <Slides>44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2" baseType="lpstr">
      <vt:lpstr>Arial</vt:lpstr>
      <vt:lpstr>Arial Black</vt:lpstr>
      <vt:lpstr>Calibri</vt:lpstr>
      <vt:lpstr>Cooper BlkIt BT</vt:lpstr>
      <vt:lpstr>Cooper Md BT</vt:lpstr>
      <vt:lpstr>Franklin Gothic Heavy</vt:lpstr>
      <vt:lpstr>Magneto</vt:lpstr>
      <vt:lpstr>Tema di Office</vt:lpstr>
      <vt:lpstr>Presentazione standard di PowerPoint</vt:lpstr>
      <vt:lpstr>1984</vt:lpstr>
      <vt:lpstr>1984</vt:lpstr>
      <vt:lpstr>1985</vt:lpstr>
      <vt:lpstr>1985</vt:lpstr>
      <vt:lpstr>1985</vt:lpstr>
      <vt:lpstr>1986</vt:lpstr>
      <vt:lpstr>1987</vt:lpstr>
      <vt:lpstr>1987</vt:lpstr>
      <vt:lpstr>1988</vt:lpstr>
      <vt:lpstr>1989</vt:lpstr>
      <vt:lpstr>1989</vt:lpstr>
      <vt:lpstr>1990</vt:lpstr>
      <vt:lpstr>1991</vt:lpstr>
      <vt:lpstr>1991</vt:lpstr>
      <vt:lpstr>1992</vt:lpstr>
      <vt:lpstr>1993</vt:lpstr>
      <vt:lpstr>1993</vt:lpstr>
      <vt:lpstr>1994</vt:lpstr>
      <vt:lpstr>1995</vt:lpstr>
      <vt:lpstr>1995</vt:lpstr>
      <vt:lpstr>1996</vt:lpstr>
      <vt:lpstr>1997</vt:lpstr>
      <vt:lpstr>1997</vt:lpstr>
      <vt:lpstr>1998</vt:lpstr>
      <vt:lpstr>1999</vt:lpstr>
      <vt:lpstr>2000</vt:lpstr>
      <vt:lpstr>2000</vt:lpstr>
      <vt:lpstr>2001</vt:lpstr>
      <vt:lpstr>2002</vt:lpstr>
      <vt:lpstr>2002</vt:lpstr>
      <vt:lpstr>2003</vt:lpstr>
      <vt:lpstr>2004</vt:lpstr>
      <vt:lpstr>2005</vt:lpstr>
      <vt:lpstr>2005</vt:lpstr>
      <vt:lpstr>2006</vt:lpstr>
      <vt:lpstr>2007</vt:lpstr>
      <vt:lpstr>2008</vt:lpstr>
      <vt:lpstr>2008</vt:lpstr>
      <vt:lpstr>2009</vt:lpstr>
      <vt:lpstr>2010</vt:lpstr>
      <vt:lpstr>2011</vt:lpstr>
      <vt:lpstr>2011</vt:lpstr>
      <vt:lpstr>2013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Windows7</dc:creator>
  <cp:lastModifiedBy>pasquale granata</cp:lastModifiedBy>
  <cp:revision>66</cp:revision>
  <dcterms:created xsi:type="dcterms:W3CDTF">2011-08-24T08:54:23Z</dcterms:created>
  <dcterms:modified xsi:type="dcterms:W3CDTF">2022-03-01T20:34:37Z</dcterms:modified>
</cp:coreProperties>
</file>